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334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0E877333-1BE8-42C5-8BD6-3FB81F05865D}" v="5290" dt="2023-01-12T21:51:58.821"/>
    <p1510:client id="{10340FDF-B15C-4CFF-B487-146F9B98A252}" v="28" dt="2021-08-10T21:47:37.589"/>
    <p1510:client id="{3BA0D230-C853-4667-83F9-D85E65BD4B24}" v="2" dt="2021-08-19T16:32:24.566"/>
    <p1510:client id="{3DA567BA-74CA-4084-83DD-5618E1F34166}" v="349" dt="2023-01-12T05:59:16.178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?utm_medium=Exinfluencer&amp;utm_source=Exinfluencer&amp;utm_content=000026UJ&amp;utm_term=10006555&amp;utm_id=NA-SkillsNetwork-Channel-SkillsNetworkCoursesIBMDS0321ENSkillsNetwork26802033-2022-01-0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Sukhwinder Singh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Jan 11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64429"/>
            <a:ext cx="2857958" cy="45617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Webscraping</a:t>
            </a:r>
            <a:endParaRPr lang="en-US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03CCD-D9F4-B775-DC93-6765A271E6D7}"/>
              </a:ext>
            </a:extLst>
          </p:cNvPr>
          <p:cNvSpPr txBox="1"/>
          <p:nvPr/>
        </p:nvSpPr>
        <p:spPr>
          <a:xfrm>
            <a:off x="998349" y="1534332"/>
            <a:ext cx="345111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  <a:cs typeface="Calibri" panose="020F0502020204030204"/>
              </a:rPr>
              <a:t>Requested data from wiki page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  <a:cs typeface="Calibri" panose="020F0502020204030204"/>
              </a:rPr>
              <a:t>Created a </a:t>
            </a:r>
            <a:r>
              <a:rPr lang="en-US" dirty="0" err="1">
                <a:solidFill>
                  <a:srgbClr val="292929"/>
                </a:solidFill>
                <a:latin typeface="Abadi"/>
                <a:cs typeface="Calibri" panose="020F0502020204030204"/>
              </a:rPr>
              <a:t>beautifulsoup</a:t>
            </a:r>
            <a:r>
              <a:rPr lang="en-US" dirty="0">
                <a:solidFill>
                  <a:srgbClr val="292929"/>
                </a:solidFill>
                <a:latin typeface="Abadi"/>
                <a:cs typeface="Calibri" panose="020F0502020204030204"/>
              </a:rPr>
              <a:t> object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  <a:cs typeface="Calibri" panose="020F0502020204030204"/>
              </a:rPr>
              <a:t>Extracted all the column headers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  <a:cs typeface="Calibri" panose="020F0502020204030204"/>
              </a:rPr>
              <a:t>Created our own </a:t>
            </a:r>
            <a:r>
              <a:rPr lang="en-US" dirty="0" err="1">
                <a:solidFill>
                  <a:srgbClr val="292929"/>
                </a:solidFill>
                <a:latin typeface="Abadi"/>
                <a:cs typeface="Calibri" panose="020F0502020204030204"/>
              </a:rPr>
              <a:t>dataframe</a:t>
            </a:r>
            <a:r>
              <a:rPr lang="en-US" dirty="0">
                <a:solidFill>
                  <a:srgbClr val="292929"/>
                </a:solidFill>
                <a:latin typeface="Abadi"/>
                <a:cs typeface="Calibri" panose="020F0502020204030204"/>
              </a:rPr>
              <a:t> with these values 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2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01006F-B262-9997-2145-D8B6D630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56" y="1568640"/>
            <a:ext cx="2743200" cy="1574928"/>
          </a:xfrm>
          <a:prstGeom prst="rect">
            <a:avLst/>
          </a:prstGeom>
        </p:spPr>
      </p:pic>
      <p:pic>
        <p:nvPicPr>
          <p:cNvPr id="8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B80386-E5BF-1DEB-AF9A-3DF0B1DC1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68" y="4125069"/>
            <a:ext cx="4431792" cy="1204758"/>
          </a:xfrm>
          <a:prstGeom prst="rect">
            <a:avLst/>
          </a:prstGeom>
        </p:spPr>
      </p:pic>
      <p:pic>
        <p:nvPicPr>
          <p:cNvPr id="1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ADD6D1-45D0-008A-AB50-B9112434F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40" y="3272299"/>
            <a:ext cx="5663184" cy="324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5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67289" y="1296537"/>
            <a:ext cx="4220967" cy="1907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0BA5C9-BF1A-A9DB-CDE0-67DC0EE7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838" y="1879923"/>
            <a:ext cx="3358628" cy="237622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SpaceX data contains all the facilities in the Launchsite column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We checked for all the launches in each site </a:t>
            </a:r>
          </a:p>
          <a:p>
            <a:pPr marL="457200" lvl="1"/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Calculated the number of orbit and the outcome </a:t>
            </a:r>
          </a:p>
          <a:p>
            <a:r>
              <a:rPr lang="en-US" sz="2000">
                <a:solidFill>
                  <a:schemeClr val="bg1"/>
                </a:solidFill>
              </a:rPr>
              <a:t>Created a landing outcome 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1ED917-50FE-305C-1322-50EDB5DF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199" y="195361"/>
            <a:ext cx="4837061" cy="12576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was used to show different types of chart which allowed us to clearly see and compare variables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Charts used 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Calibri" panose="020B0604020202020204" pitchFamily="34" charset="0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Scatter Plots – ex. Flight Number v Launch site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Calibri" panose="020B0604020202020204" pitchFamily="34" charset="0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Bar Charts – ex. Success rate v Orbit type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Calibri" panose="020B0604020202020204" pitchFamily="34" charset="0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Line Charts – ex. Success rate v Year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Loaded the dataset into the IBM DB2 database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python to query for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Allowed SQL queries to understand the data</a:t>
            </a:r>
          </a:p>
          <a:p>
            <a:endParaRPr lang="en-US"/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C11B37-75DE-0F42-8484-9CB17E5E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78" y="3380183"/>
            <a:ext cx="7625166" cy="247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World map with flight paths">
            <a:extLst>
              <a:ext uri="{FF2B5EF4-FFF2-40B4-BE49-F238E27FC236}">
                <a16:creationId xmlns:a16="http://schemas.microsoft.com/office/drawing/2014/main" id="{04082FA9-C850-E20B-0582-44322DDB0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8" b="9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8046720" y="1045597"/>
            <a:ext cx="3633746" cy="1588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46719" y="2722729"/>
            <a:ext cx="3633747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400"/>
              <a:t>Used Folium to visual data on interactive Map </a:t>
            </a:r>
          </a:p>
          <a:p>
            <a:pPr lvl="1">
              <a:spcBef>
                <a:spcPts val="1400"/>
              </a:spcBef>
            </a:pPr>
            <a:r>
              <a:rPr lang="en-US" sz="1400"/>
              <a:t>This allowed us to do and see the following on the map</a:t>
            </a:r>
          </a:p>
          <a:p>
            <a:pPr lvl="2">
              <a:spcBef>
                <a:spcPts val="1400"/>
              </a:spcBef>
            </a:pPr>
            <a:r>
              <a:rPr lang="en-US" sz="1400"/>
              <a:t>Launch sites </a:t>
            </a:r>
          </a:p>
          <a:p>
            <a:pPr lvl="2">
              <a:spcBef>
                <a:spcPts val="1400"/>
              </a:spcBef>
            </a:pPr>
            <a:r>
              <a:rPr lang="en-US" sz="1400"/>
              <a:t>Successful and unsuccessful landings</a:t>
            </a:r>
          </a:p>
          <a:p>
            <a:pPr lvl="2">
              <a:spcBef>
                <a:spcPts val="1400"/>
              </a:spcBef>
            </a:pPr>
            <a:r>
              <a:rPr lang="en-US" sz="1400"/>
              <a:t>Distances from certain places to the launch sites </a:t>
            </a:r>
          </a:p>
          <a:p>
            <a:endParaRPr lang="en-US" sz="1400"/>
          </a:p>
          <a:p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5080"/>
            <a:ext cx="118872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5075537C-CA84-1446-933C-8E9D027F9201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Graph">
            <a:extLst>
              <a:ext uri="{FF2B5EF4-FFF2-40B4-BE49-F238E27FC236}">
                <a16:creationId xmlns:a16="http://schemas.microsoft.com/office/drawing/2014/main" id="{A6A23D83-7B5F-5369-C5EE-028809F09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0" r="6" b="3823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854DBCA-D3C3-4C19-9B2E-DFA0BE647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1383CB6-8BE5-4911-970B-A4151A07E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16525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42D14D1-56B7-40CD-8694-A9A48170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17801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50A315C-978A-4A52-966E-55B2698F2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17801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2245932" y="893763"/>
            <a:ext cx="7340048" cy="1324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45932" y="2329732"/>
            <a:ext cx="7340048" cy="3299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Created interactive pie charts and scatterplots </a:t>
            </a:r>
          </a:p>
          <a:p>
            <a:pPr>
              <a:spcBef>
                <a:spcPts val="1400"/>
              </a:spcBef>
            </a:pPr>
            <a:r>
              <a:rPr lang="en-US" sz="2000"/>
              <a:t>Pie Charts 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Showed the successful and unsuccessful launches for all the sites </a:t>
            </a:r>
          </a:p>
          <a:p>
            <a:pPr lvl="1">
              <a:spcBef>
                <a:spcPts val="1400"/>
              </a:spcBef>
            </a:pPr>
            <a:endParaRPr lang="en-US" sz="2000"/>
          </a:p>
          <a:p>
            <a:pPr>
              <a:spcBef>
                <a:spcPts val="1400"/>
              </a:spcBef>
            </a:pPr>
            <a:r>
              <a:rPr lang="en-US" sz="2000"/>
              <a:t>Pie Charts 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Shows the correlation between payload and success for all the launch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5075537C-CA84-1446-933C-8E9D027F920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box skeletons">
            <a:extLst>
              <a:ext uri="{FF2B5EF4-FFF2-40B4-BE49-F238E27FC236}">
                <a16:creationId xmlns:a16="http://schemas.microsoft.com/office/drawing/2014/main" id="{194482A8-4960-DD4F-818E-E861DFCD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" r="-3" b="-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000"/>
              <a:t>Scikit-learning library was used to create machine learning model </a:t>
            </a:r>
          </a:p>
          <a:p>
            <a:pPr>
              <a:spcBef>
                <a:spcPts val="1400"/>
              </a:spcBef>
            </a:pPr>
            <a:r>
              <a:rPr lang="en-US" sz="1000"/>
              <a:t>Steps included</a:t>
            </a:r>
          </a:p>
          <a:p>
            <a:pPr lvl="1">
              <a:spcBef>
                <a:spcPts val="1400"/>
              </a:spcBef>
            </a:pPr>
            <a:r>
              <a:rPr lang="en-US" sz="1000"/>
              <a:t>Getting the data </a:t>
            </a:r>
          </a:p>
          <a:p>
            <a:pPr lvl="2">
              <a:spcBef>
                <a:spcPts val="1400"/>
              </a:spcBef>
            </a:pPr>
            <a:r>
              <a:rPr lang="en-US" sz="1000"/>
              <a:t>Preprocessing the data to standardize our data</a:t>
            </a:r>
          </a:p>
          <a:p>
            <a:pPr lvl="1">
              <a:spcBef>
                <a:spcPts val="1400"/>
              </a:spcBef>
            </a:pPr>
            <a:r>
              <a:rPr lang="en-US" sz="1000"/>
              <a:t>Splitting the data </a:t>
            </a:r>
          </a:p>
          <a:p>
            <a:pPr lvl="2">
              <a:spcBef>
                <a:spcPts val="1400"/>
              </a:spcBef>
            </a:pPr>
            <a:r>
              <a:rPr lang="en-US" sz="1000"/>
              <a:t>Training and test data</a:t>
            </a:r>
          </a:p>
          <a:p>
            <a:pPr lvl="1">
              <a:spcBef>
                <a:spcPts val="1400"/>
              </a:spcBef>
            </a:pPr>
            <a:r>
              <a:rPr lang="en-US" sz="1000"/>
              <a:t>Create machine learning models </a:t>
            </a:r>
          </a:p>
          <a:p>
            <a:pPr lvl="2">
              <a:spcBef>
                <a:spcPts val="1400"/>
              </a:spcBef>
            </a:pPr>
            <a:r>
              <a:rPr lang="en-US" sz="1000"/>
              <a:t>Logistic Regression</a:t>
            </a:r>
          </a:p>
          <a:p>
            <a:pPr lvl="2">
              <a:spcBef>
                <a:spcPts val="1400"/>
              </a:spcBef>
            </a:pPr>
            <a:r>
              <a:rPr lang="en-US" sz="1000"/>
              <a:t>SVM</a:t>
            </a:r>
          </a:p>
          <a:p>
            <a:pPr lvl="2">
              <a:spcBef>
                <a:spcPts val="1400"/>
              </a:spcBef>
            </a:pPr>
            <a:r>
              <a:rPr lang="en-US" sz="1000"/>
              <a:t>Decision Trees</a:t>
            </a:r>
          </a:p>
          <a:p>
            <a:pPr lvl="2">
              <a:spcBef>
                <a:spcPts val="1400"/>
              </a:spcBef>
            </a:pPr>
            <a:r>
              <a:rPr lang="en-US" sz="1000"/>
              <a:t>K Nearest neighbor</a:t>
            </a:r>
          </a:p>
          <a:p>
            <a:pPr lvl="1">
              <a:spcBef>
                <a:spcPts val="1400"/>
              </a:spcBef>
            </a:pPr>
            <a:r>
              <a:rPr lang="en-US" sz="1000"/>
              <a:t>Evaluate all the scores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5A43CA-0A7E-EC8D-0E89-3F5BE1E8D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1" r="25365" b="-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EDA – Visualization 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EDA – SQL 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Interactive Visualizations 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Machine learning 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84532" y="1495586"/>
            <a:ext cx="8388000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you can see Flight Numbers v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the number of flights the success rate as increased 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all CCAFS SLC 40 early flights were unsuccessful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56AD39E-8E04-6FD5-B300-A6539572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3" y="3346848"/>
            <a:ext cx="9375183" cy="29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0859"/>
            <a:ext cx="9821593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Here you can see Payload v Launch Site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Most the data shows that there is correlation between </a:t>
            </a:r>
            <a:r>
              <a:rPr lang="en-CA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Launchsites</a:t>
            </a:r>
            <a:r>
              <a:rPr lang="en-CA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and </a:t>
            </a:r>
            <a:r>
              <a:rPr lang="en-CA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payloadmass</a:t>
            </a:r>
            <a:r>
              <a:rPr lang="en-CA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CA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52FBA87-EC9C-96FE-59BB-F5CD5B8A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56" y="3641090"/>
            <a:ext cx="8238640" cy="25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Here you can see Flight Numbers v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As we can see Orbits that were 100% successful are 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SSO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ES-L1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HEO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Orbits with 0%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CA" sz="14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9E41AD5-859B-EB7B-A258-68E57F26B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07" y="2203620"/>
            <a:ext cx="4609454" cy="32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8110322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Here you can see Flight Numbers v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Here is better visualization of all the 100% orbit success rate have only one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SSO is pretty impressive cause it has 5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CA" sz="18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A947D62-B723-A030-5D3B-ADC124598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71" y="4326565"/>
            <a:ext cx="7728488" cy="24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1672" y="1443925"/>
            <a:ext cx="801345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Here you can see Payload v 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Orbit such as ISS, PO have more success with high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payloadmass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 but the sample there is low </a:t>
            </a:r>
            <a:endParaRPr lang="en-CA" sz="22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GTO is undetermined with the relation of success rate orbit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payloadmass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C34AA95-C78B-7FAD-E7B9-E4750062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39" y="4559487"/>
            <a:ext cx="6824420" cy="20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Here you can see Success Rate v Year</a:t>
            </a:r>
            <a:endParaRPr lang="en-US" sz="22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From 2010 to 2013 success was 0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/>
                <a:cs typeface="Calibri"/>
              </a:rPr>
              <a:t>After 2013, success rate started to increase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/>
                <a:cs typeface="Calibri"/>
              </a:rPr>
              <a:t>There was a dip in success 2018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Chart&#10;&#10;Description automatically generated">
            <a:extLst>
              <a:ext uri="{FF2B5EF4-FFF2-40B4-BE49-F238E27FC236}">
                <a16:creationId xmlns:a16="http://schemas.microsoft.com/office/drawing/2014/main" id="{9B8085D1-95D1-AA8E-5C83-E7DEE432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129" y="2026198"/>
            <a:ext cx="4615911" cy="319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1F280-C253-E9CB-5767-87B29479319C}"/>
              </a:ext>
            </a:extLst>
          </p:cNvPr>
          <p:cNvSpPr txBox="1"/>
          <p:nvPr/>
        </p:nvSpPr>
        <p:spPr>
          <a:xfrm>
            <a:off x="1246300" y="1463076"/>
            <a:ext cx="68050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dirty="0">
                <a:solidFill>
                  <a:srgbClr val="292929"/>
                </a:solidFill>
              </a:rPr>
              <a:t>Below are all the launch sites in SpaceX</a:t>
            </a:r>
            <a:endParaRPr lang="en-CA" dirty="0">
              <a:solidFill>
                <a:srgbClr val="292929"/>
              </a:solidFill>
              <a:cs typeface="Calibri"/>
            </a:endParaRPr>
          </a:p>
          <a:p>
            <a:endParaRPr lang="en-CA" dirty="0">
              <a:solidFill>
                <a:srgbClr val="292929"/>
              </a:solidFill>
              <a:cs typeface="Calibri"/>
            </a:endParaRPr>
          </a:p>
          <a:p>
            <a:r>
              <a:rPr lang="en-CA" dirty="0">
                <a:solidFill>
                  <a:srgbClr val="292929"/>
                </a:solidFill>
                <a:cs typeface="Calibri"/>
              </a:rPr>
              <a:t>Only showing unique launch site by using DISTINCT</a:t>
            </a:r>
          </a:p>
        </p:txBody>
      </p:sp>
      <p:pic>
        <p:nvPicPr>
          <p:cNvPr id="5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D3BF44-B3F8-BBBD-555E-F3A72749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739" y="2580899"/>
            <a:ext cx="5700793" cy="1295828"/>
          </a:xfrm>
          <a:prstGeom prst="rect">
            <a:avLst/>
          </a:prstGeom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152677C-83A5-8242-D432-0D3DFB9B8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30" y="4397402"/>
            <a:ext cx="8191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5 launch sites that begin with CCA within the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using 'CCA%' that matched all the launch sites that start with CCA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Limit 5 – only shows 5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7452CB-4C7A-218D-CBE5-EDCFA2EC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67" y="3502842"/>
            <a:ext cx="4727027" cy="955121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CE161A-5DD4-96EA-1FF6-906526E9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93" y="4568825"/>
            <a:ext cx="9653751" cy="13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682C86-6651-01D2-65DC-8A42B4FD0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59" y="2918826"/>
            <a:ext cx="7952389" cy="109917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361B088-051F-775B-AE22-112EA22AE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570" y="4316796"/>
            <a:ext cx="1352550" cy="62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899E6-46A8-33AF-482B-E14203DED827}"/>
              </a:ext>
            </a:extLst>
          </p:cNvPr>
          <p:cNvSpPr txBox="1"/>
          <p:nvPr/>
        </p:nvSpPr>
        <p:spPr>
          <a:xfrm>
            <a:off x="1177158" y="2011418"/>
            <a:ext cx="76042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dirty="0">
                <a:solidFill>
                  <a:srgbClr val="000000"/>
                </a:solidFill>
                <a:cs typeface="Segoe UI"/>
              </a:rPr>
              <a:t>Used the SUM to add all the Payload Mass for NASA (CRS) Customer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carried by booster version F9 v1.1, used the AVG command with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'F9 v1.1'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DD65E2-7383-779E-F6C0-44DCF4B8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1" y="3331309"/>
            <a:ext cx="5870027" cy="92453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9E190-ABBB-15C2-1BB9-FBB21D7F3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20" y="4601560"/>
            <a:ext cx="14668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MIN was used to the find the minimum date – which in this case is 2015-12-22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Where was used to find Success ground pad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5FAC98-92FA-3337-8D1A-65CFE0167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7" y="3229431"/>
            <a:ext cx="5370786" cy="1239964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985D32C-C8F0-12EC-154F-7E3B79D0F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23" y="4676118"/>
            <a:ext cx="8477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85179" y="1555110"/>
            <a:ext cx="10218992" cy="494187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presentation we will review the finding about the prediction if the SpaceX Falcon 9 first stage will land successfully using different algorithms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 in plot graphs will show different correlation of rocket launches and the outcomes of the launches such as success or failure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Steps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formatting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Prediction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column in the data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the where landing outcome was success – drone ship and where the payload was between 4000-6000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24DDCD-0A90-AD5C-5A76-73F6FE5F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45" y="4002430"/>
            <a:ext cx="7827579" cy="928932"/>
          </a:xfrm>
          <a:prstGeom prst="rect">
            <a:avLst/>
          </a:prstGeom>
        </p:spPr>
      </p:pic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00F8B9-B9BD-A74D-4F1F-695467C30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32" y="5091441"/>
            <a:ext cx="10572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the Mission Outcome column from the database and then grouped them while counting them. 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116556F-5584-37CA-C922-BA3BBD22B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17" y="3074714"/>
            <a:ext cx="8583010" cy="1109279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A06868-9667-A6DF-86CE-56445FB0F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9" y="4633585"/>
            <a:ext cx="26479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(unique) where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= the max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FB2E85-94EB-03DC-5A0B-09BF37729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1" y="3072299"/>
            <a:ext cx="8280837" cy="115352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DD647F-D41B-65E7-999F-FD491517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042" y="2599504"/>
            <a:ext cx="11239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Date,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the where command to find date=2015 and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=failure –drone ship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F423FE-8D35-8BCD-595E-132CF626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83" y="3809533"/>
            <a:ext cx="7715906" cy="1071675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A972ED-4D0A-4F39-3478-25DD53771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381" y="5105400"/>
            <a:ext cx="2705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0889" y="1424918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and also counted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where command to find date between 2010-06-04 and 2017-03-20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 the finding and ordered the finding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793B09-8F87-A5AE-9919-90CD68BE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58" y="2992176"/>
            <a:ext cx="10172700" cy="83423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06E69E0-9D84-A705-61A3-0B9742561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79" y="3973567"/>
            <a:ext cx="2362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33FBDCE2-18BC-DC75-0027-F940D7620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8" y="2694553"/>
            <a:ext cx="4871544" cy="3067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739B3-2FA0-DA01-0C09-A6EF6C1B6AEE}"/>
              </a:ext>
            </a:extLst>
          </p:cNvPr>
          <p:cNvSpPr txBox="1"/>
          <p:nvPr/>
        </p:nvSpPr>
        <p:spPr>
          <a:xfrm>
            <a:off x="6852744" y="2635469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badi"/>
                <a:cs typeface="Segoe UI"/>
              </a:rPr>
              <a:t>Here shows the launch site for Space X </a:t>
            </a:r>
          </a:p>
          <a:p>
            <a:endParaRPr lang="en-US" dirty="0">
              <a:solidFill>
                <a:srgbClr val="292929"/>
              </a:solidFill>
              <a:latin typeface="Abadi"/>
              <a:cs typeface="Segoe UI"/>
            </a:endParaRPr>
          </a:p>
          <a:p>
            <a:r>
              <a:rPr lang="en-US" dirty="0">
                <a:solidFill>
                  <a:srgbClr val="292929"/>
                </a:solidFill>
                <a:latin typeface="Abadi"/>
                <a:cs typeface="Segoe UI"/>
              </a:rPr>
              <a:t>As see they are on both sides of the United states. </a:t>
            </a:r>
          </a:p>
          <a:p>
            <a:r>
              <a:rPr lang="en-US" dirty="0">
                <a:solidFill>
                  <a:srgbClr val="292929"/>
                </a:solidFill>
                <a:latin typeface="Abadi"/>
                <a:cs typeface="Segoe UI"/>
              </a:rPr>
              <a:t>3 in the East coast and 1 in the West coast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Failed Launches</a:t>
            </a:r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0366986F-8299-F055-AF8E-E0A8683A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90" y="1823332"/>
            <a:ext cx="4917527" cy="3277025"/>
          </a:xfrm>
          <a:prstGeom prst="rect">
            <a:avLst/>
          </a:prstGeom>
        </p:spPr>
      </p:pic>
      <p:pic>
        <p:nvPicPr>
          <p:cNvPr id="4" name="Picture 5" descr="Diagram, map&#10;&#10;Description automatically generated">
            <a:extLst>
              <a:ext uri="{FF2B5EF4-FFF2-40B4-BE49-F238E27FC236}">
                <a16:creationId xmlns:a16="http://schemas.microsoft.com/office/drawing/2014/main" id="{455A1243-ACCB-891F-0A36-3641D6972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486" y="1820895"/>
            <a:ext cx="2743200" cy="2152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900B6-825C-B47C-E616-56F242957B12}"/>
              </a:ext>
            </a:extLst>
          </p:cNvPr>
          <p:cNvSpPr txBox="1"/>
          <p:nvPr/>
        </p:nvSpPr>
        <p:spPr>
          <a:xfrm>
            <a:off x="6727934" y="4369676"/>
            <a:ext cx="37613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badi"/>
                <a:cs typeface="Segoe UI"/>
              </a:rPr>
              <a:t>We can see the launch sites and there success rates. Green shows successful launches and Red shows failed launches. 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Locations near the launch sites </a:t>
            </a:r>
          </a:p>
        </p:txBody>
      </p:sp>
      <p:pic>
        <p:nvPicPr>
          <p:cNvPr id="2" name="Picture 3" descr="A picture containing text, sky, several&#10;&#10;Description automatically generated">
            <a:extLst>
              <a:ext uri="{FF2B5EF4-FFF2-40B4-BE49-F238E27FC236}">
                <a16:creationId xmlns:a16="http://schemas.microsoft.com/office/drawing/2014/main" id="{EF360431-1C8F-00CA-C1BE-D7446263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83" y="2078321"/>
            <a:ext cx="2743200" cy="2005049"/>
          </a:xfrm>
          <a:prstGeom prst="rect">
            <a:avLst/>
          </a:prstGeom>
        </p:spPr>
      </p:pic>
      <p:pic>
        <p:nvPicPr>
          <p:cNvPr id="4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3AE113-D744-1A33-FFF1-3F3CAA9D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193" y="1784301"/>
            <a:ext cx="2743200" cy="3052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76879-79EC-25C2-74B5-3D32C17138B4}"/>
              </a:ext>
            </a:extLst>
          </p:cNvPr>
          <p:cNvSpPr txBox="1"/>
          <p:nvPr/>
        </p:nvSpPr>
        <p:spPr>
          <a:xfrm>
            <a:off x="3587969" y="2379280"/>
            <a:ext cx="451025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badi"/>
                <a:cs typeface="Segoe UI"/>
              </a:rPr>
              <a:t>Here we can see the railways near our launch sites </a:t>
            </a:r>
          </a:p>
          <a:p>
            <a:endParaRPr lang="en-US" dirty="0">
              <a:solidFill>
                <a:srgbClr val="000000"/>
              </a:solidFill>
              <a:latin typeface="Abad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ransport, rocket&#10;&#10;Description automatically generated">
            <a:extLst>
              <a:ext uri="{FF2B5EF4-FFF2-40B4-BE49-F238E27FC236}">
                <a16:creationId xmlns:a16="http://schemas.microsoft.com/office/drawing/2014/main" id="{93E8205A-15AD-70CF-3C7C-D3D6CA527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5" b="185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SpaceX Falcon 9 rockets cost approx. around $62 million which is cheaper than other provider cost up to $165 million.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Cost difference is due to the fact that SpaceX can land then be re used for again 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We need to determine if the first stage will land, which will allow use to determine the cost of the launch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All the information collected will help us with our new company Space 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here we can see that KSC LC – 39A has the most success launches by all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Counts for all sites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F8758141-959F-EEDD-8DBC-429240E3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89" y="2938321"/>
            <a:ext cx="7374320" cy="28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– 39 is the highest launching site and here we can see why.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success rate is at 76.9%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Launching Site Ratio</a:t>
            </a:r>
            <a:endParaRPr lang="en-US" dirty="0"/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FD7C4CC6-AF40-F077-C19E-791BD37E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24" y="3155669"/>
            <a:ext cx="8431924" cy="32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use different payload and see the outcomes changes for all the different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IBM Plex Mono SemiBold"/>
              </a:rPr>
              <a:t>Payload vs. Launch Outcome scatter plot for all sites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C8F79FD-69ED-5A95-E36D-BE32BC29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953945"/>
            <a:ext cx="6671441" cy="303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you can see from these accuracy, that decision tree is the best option. It has the highest classification accuracy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1B10F4F-AD26-4D6B-E65E-C0BD2086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891" y="1917634"/>
            <a:ext cx="5733690" cy="3454054"/>
          </a:xfrm>
          <a:prstGeom prst="rect">
            <a:avLst/>
          </a:prstGeom>
        </p:spPr>
      </p:pic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9789FBE7-4B7D-3765-0353-B8E746EDF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508" y="5268191"/>
            <a:ext cx="21907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48477" y="1919452"/>
            <a:ext cx="3868064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Confusion Matrix explains the following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12 successful landings when true labels is landed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 when predicted did not land and true labels is landed 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BA2BD88-A977-CA61-6D65-F358268E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38" y="2127645"/>
            <a:ext cx="5075182" cy="40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088344" cy="43447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2010 – 2013 there were 0 successful landing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2013 started the successful pattern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2018 dipped and saw more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usual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unsucessful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launches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4 100% orbits – ES-L1, GEO, HEO and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KSC LC-39 most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the numbers of flights increased the success rate increased.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https://github.com/sukhwinder2392/SpaceX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1269153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used requests such as GET to extract data from SPACEX REST API 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Also used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the information and then calculating the number of launches and mission after removing all the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NaN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values from the data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 indent="-285750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SQL language and Python Libraries to export visual charts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 indent="-285750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Created interactive dashboards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36352" cy="481463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 via SPACEX REST API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  <a:hlinkClick r:id="rId3"/>
              </a:rPr>
              <a:t>https://api.spacexdata.com/v4/rockets/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>
                <a:latin typeface="Abadi"/>
                <a:ea typeface="+mn-lt"/>
                <a:cs typeface="+mn-lt"/>
              </a:rPr>
              <a:t>was used to collect data 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Within this data collection we cleaned the requested 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Data needed to filter for only falcon 9 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Every missing value was replaced with the mean 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rgbClr val="292929"/>
              </a:solidFill>
              <a:latin typeface="Abadi"/>
              <a:ea typeface="+mn-lt"/>
              <a:cs typeface="+mn-lt"/>
            </a:endParaRPr>
          </a:p>
          <a:p>
            <a:r>
              <a:rPr lang="en-US" sz="2200" dirty="0">
                <a:latin typeface="Abadi"/>
                <a:ea typeface="+mn-lt"/>
                <a:cs typeface="+mn-lt"/>
              </a:rPr>
              <a:t>Data was collected via </a:t>
            </a:r>
            <a:r>
              <a:rPr lang="en-US" sz="2200" dirty="0" err="1">
                <a:latin typeface="Abadi"/>
                <a:ea typeface="+mn-lt"/>
                <a:cs typeface="+mn-lt"/>
              </a:rPr>
              <a:t>Webscraping</a:t>
            </a:r>
            <a:r>
              <a:rPr lang="en-US" sz="2200" dirty="0">
                <a:latin typeface="Abadi"/>
                <a:ea typeface="+mn-lt"/>
                <a:cs typeface="+mn-lt"/>
              </a:rPr>
              <a:t> – Wikipedia 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Abadi"/>
                <a:cs typeface="Calibri" panose="020F0502020204030204"/>
              </a:rPr>
              <a:t>Data was obtained from - </a:t>
            </a:r>
            <a:r>
              <a:rPr lang="en-US" sz="1800" dirty="0">
                <a:ea typeface="+mn-lt"/>
                <a:cs typeface="+mn-lt"/>
                <a:hlinkClick r:id="rId4"/>
              </a:rPr>
              <a:t>https://en.wikipedia.org/wiki/List_of_Falcon_9_and_Falcon_Heavy_launches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Calibri"/>
                <a:cs typeface="Calibri" panose="020F0502020204030204"/>
              </a:rPr>
              <a:t>The website only contained data for Falcon launches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64429"/>
            <a:ext cx="2857958" cy="45617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75FC02-5FD1-A0A7-1619-30C6AE43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59" y="3214902"/>
            <a:ext cx="7257081" cy="3027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103CCD-D9F4-B775-DC93-6765A271E6D7}"/>
              </a:ext>
            </a:extLst>
          </p:cNvPr>
          <p:cNvSpPr txBox="1"/>
          <p:nvPr/>
        </p:nvSpPr>
        <p:spPr>
          <a:xfrm>
            <a:off x="998349" y="1534332"/>
            <a:ext cx="286589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badi"/>
              </a:rPr>
              <a:t>Task 1 – API calling </a:t>
            </a:r>
          </a:p>
          <a:p>
            <a:endParaRPr lang="en-US" dirty="0">
              <a:solidFill>
                <a:srgbClr val="292929"/>
              </a:solidFill>
              <a:latin typeface="Abad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</a:rPr>
              <a:t>Used get command to get the data from the API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</a:rPr>
              <a:t>Converted the response to .</a:t>
            </a:r>
            <a:r>
              <a:rPr lang="en-US" dirty="0" err="1">
                <a:solidFill>
                  <a:srgbClr val="292929"/>
                </a:solidFill>
                <a:latin typeface="Abadi"/>
              </a:rPr>
              <a:t>json</a:t>
            </a:r>
            <a:r>
              <a:rPr lang="en-US" dirty="0">
                <a:solidFill>
                  <a:srgbClr val="292929"/>
                </a:solidFill>
                <a:latin typeface="Abadi"/>
              </a:rPr>
              <a:t>() which then we used to result into a data frame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88F644-7196-1DDB-4111-E7C52F64B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824" y="1461662"/>
            <a:ext cx="4745064" cy="15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64429"/>
            <a:ext cx="2857958" cy="45617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03CCD-D9F4-B775-DC93-6765A271E6D7}"/>
              </a:ext>
            </a:extLst>
          </p:cNvPr>
          <p:cNvSpPr txBox="1"/>
          <p:nvPr/>
        </p:nvSpPr>
        <p:spPr>
          <a:xfrm>
            <a:off x="998349" y="1534332"/>
            <a:ext cx="286589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badi"/>
              </a:rPr>
              <a:t>Task 2 – Creating List and filtering </a:t>
            </a:r>
          </a:p>
          <a:p>
            <a:endParaRPr lang="en-US" dirty="0">
              <a:solidFill>
                <a:srgbClr val="292929"/>
              </a:solidFill>
              <a:latin typeface="Abad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</a:rPr>
              <a:t>Created a list for the new </a:t>
            </a:r>
            <a:r>
              <a:rPr lang="en-US" dirty="0" err="1">
                <a:solidFill>
                  <a:srgbClr val="292929"/>
                </a:solidFill>
                <a:latin typeface="Abadi"/>
              </a:rPr>
              <a:t>dataframe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  <a:cs typeface="Calibri" panose="020F0502020204030204"/>
              </a:rPr>
              <a:t>Stored the values in that </a:t>
            </a:r>
            <a:r>
              <a:rPr lang="en-US" dirty="0" err="1">
                <a:solidFill>
                  <a:srgbClr val="292929"/>
                </a:solidFill>
                <a:latin typeface="Abadi"/>
                <a:cs typeface="Calibri" panose="020F0502020204030204"/>
              </a:rPr>
              <a:t>dataframe</a:t>
            </a:r>
            <a:r>
              <a:rPr lang="en-US" dirty="0">
                <a:solidFill>
                  <a:srgbClr val="292929"/>
                </a:solidFill>
                <a:latin typeface="Abadi"/>
                <a:cs typeface="Calibri" panose="020F0502020204030204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  <a:cs typeface="Calibri" panose="020F0502020204030204"/>
              </a:rPr>
              <a:t>Filtered the </a:t>
            </a:r>
            <a:r>
              <a:rPr lang="en-US" dirty="0" err="1">
                <a:solidFill>
                  <a:srgbClr val="292929"/>
                </a:solidFill>
                <a:latin typeface="Abadi"/>
                <a:cs typeface="Calibri" panose="020F0502020204030204"/>
              </a:rPr>
              <a:t>dataframe</a:t>
            </a:r>
            <a:r>
              <a:rPr lang="en-US" dirty="0">
                <a:solidFill>
                  <a:srgbClr val="292929"/>
                </a:solidFill>
                <a:latin typeface="Abadi"/>
                <a:cs typeface="Calibri" panose="020F0502020204030204"/>
              </a:rPr>
              <a:t> for only Falcon 9 Launches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5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430C7D-5A62-202A-BE84-1E423843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848" y="1613330"/>
            <a:ext cx="3389376" cy="1564796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11C79931-1F59-3A4B-296B-CB98EFBF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0" y="3350499"/>
            <a:ext cx="6297168" cy="25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46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979</cp:revision>
  <dcterms:created xsi:type="dcterms:W3CDTF">2021-04-29T18:58:34Z</dcterms:created>
  <dcterms:modified xsi:type="dcterms:W3CDTF">2023-01-12T21:52:37Z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